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91" r:id="rId4"/>
    <p:sldId id="292" r:id="rId5"/>
    <p:sldId id="293" r:id="rId6"/>
    <p:sldId id="294" r:id="rId7"/>
    <p:sldId id="295" r:id="rId8"/>
    <p:sldId id="296" r:id="rId9"/>
    <p:sldId id="297" r:id="rId10"/>
    <p:sldId id="298" r:id="rId11"/>
    <p:sldId id="301" r:id="rId12"/>
    <p:sldId id="302" r:id="rId13"/>
    <p:sldId id="303" r:id="rId14"/>
    <p:sldId id="304" r:id="rId15"/>
  </p:sldIdLst>
  <p:sldSz cx="9144000" cy="5143500" type="screen16x9"/>
  <p:notesSz cx="6858000" cy="9144000"/>
  <p:embeddedFontLst>
    <p:embeddedFont>
      <p:font typeface="ADLaM Display" panose="02010000000000000000" pitchFamily="2" charset="0"/>
      <p:regular r:id="rId17"/>
    </p:embeddedFont>
    <p:embeddedFont>
      <p:font typeface="Dosis" pitchFamily="2" charset="0"/>
      <p:regular r:id="rId18"/>
      <p:bold r:id="rId19"/>
    </p:embeddedFont>
    <p:embeddedFont>
      <p:font typeface="Poppins"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4D9E8-9E7E-4B81-B2B4-D312AED600AF}">
  <a:tblStyle styleId="{C534D9E8-9E7E-4B81-B2B4-D312AED600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1400" y="3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76703a41a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76703a41a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97950" y="1201100"/>
            <a:ext cx="4677600" cy="20526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4800" b="1">
                <a:solidFill>
                  <a:schemeClr val="lt1"/>
                </a:solidFill>
                <a:latin typeface="Dosis"/>
                <a:ea typeface="Dosis"/>
                <a:cs typeface="Dosis"/>
                <a:sym typeface="Dosi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97950" y="3394325"/>
            <a:ext cx="4677600" cy="54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3">
            <a:alphaModFix/>
          </a:blip>
          <a:stretch>
            <a:fillRect/>
          </a:stretch>
        </p:blipFill>
        <p:spPr>
          <a:xfrm>
            <a:off x="4756725" y="3942425"/>
            <a:ext cx="4430525" cy="1390650"/>
          </a:xfrm>
          <a:prstGeom prst="rect">
            <a:avLst/>
          </a:prstGeom>
          <a:noFill/>
          <a:ln>
            <a:noFill/>
          </a:ln>
        </p:spPr>
      </p:pic>
      <p:pic>
        <p:nvPicPr>
          <p:cNvPr id="12" name="Google Shape;12;p2"/>
          <p:cNvPicPr preferRelativeResize="0"/>
          <p:nvPr/>
        </p:nvPicPr>
        <p:blipFill>
          <a:blip r:embed="rId4">
            <a:alphaModFix/>
          </a:blip>
          <a:stretch>
            <a:fillRect/>
          </a:stretch>
        </p:blipFill>
        <p:spPr>
          <a:xfrm>
            <a:off x="7618176" y="971326"/>
            <a:ext cx="3067950" cy="2753850"/>
          </a:xfrm>
          <a:prstGeom prst="rect">
            <a:avLst/>
          </a:prstGeom>
          <a:noFill/>
          <a:ln>
            <a:noFill/>
          </a:ln>
        </p:spPr>
      </p:pic>
      <p:pic>
        <p:nvPicPr>
          <p:cNvPr id="13" name="Google Shape;13;p2"/>
          <p:cNvPicPr preferRelativeResize="0"/>
          <p:nvPr/>
        </p:nvPicPr>
        <p:blipFill>
          <a:blip r:embed="rId5">
            <a:alphaModFix/>
          </a:blip>
          <a:stretch>
            <a:fillRect/>
          </a:stretch>
        </p:blipFill>
        <p:spPr>
          <a:xfrm>
            <a:off x="6439900" y="-181000"/>
            <a:ext cx="1383950" cy="11523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1809150" y="1739763"/>
            <a:ext cx="5525700" cy="116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2120550" y="2900038"/>
            <a:ext cx="4902900" cy="503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600">
                <a:solidFill>
                  <a:schemeClr val="lt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51" name="Google Shape;51;p11"/>
          <p:cNvPicPr preferRelativeResize="0"/>
          <p:nvPr/>
        </p:nvPicPr>
        <p:blipFill>
          <a:blip r:embed="rId3">
            <a:alphaModFix/>
          </a:blip>
          <a:stretch>
            <a:fillRect/>
          </a:stretch>
        </p:blipFill>
        <p:spPr>
          <a:xfrm>
            <a:off x="4437650" y="3655950"/>
            <a:ext cx="4739175" cy="14875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27425" y="2712750"/>
            <a:ext cx="4602000" cy="5883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rtl="0">
              <a:lnSpc>
                <a:spcPct val="100000"/>
              </a:lnSpc>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algn="ctr"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algn="ctr"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algn="ctr"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algn="ctr"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algn="ctr"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algn="ctr"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algn="ctr"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16" name="Google Shape;16;p3"/>
          <p:cNvSpPr txBox="1">
            <a:spLocks noGrp="1"/>
          </p:cNvSpPr>
          <p:nvPr>
            <p:ph type="subTitle" idx="1"/>
          </p:nvPr>
        </p:nvSpPr>
        <p:spPr>
          <a:xfrm>
            <a:off x="2527575" y="3420875"/>
            <a:ext cx="4602000" cy="36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 name="Google Shape;17;p3"/>
          <p:cNvSpPr txBox="1">
            <a:spLocks noGrp="1"/>
          </p:cNvSpPr>
          <p:nvPr>
            <p:ph type="title" idx="2" hasCustomPrompt="1"/>
          </p:nvPr>
        </p:nvSpPr>
        <p:spPr>
          <a:xfrm>
            <a:off x="2527575" y="1359925"/>
            <a:ext cx="1364100" cy="12330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9600">
                <a:solidFill>
                  <a:schemeClr val="dk2"/>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7100" y="1708100"/>
            <a:ext cx="6135900" cy="2860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Char char="●"/>
              <a:defRPr sz="1200">
                <a:solidFill>
                  <a:schemeClr val="lt1"/>
                </a:solidFill>
              </a:defRPr>
            </a:lvl1pPr>
            <a:lvl2pPr marL="914400" lvl="1" indent="-317500">
              <a:spcBef>
                <a:spcPts val="0"/>
              </a:spcBef>
              <a:spcAft>
                <a:spcPts val="0"/>
              </a:spcAft>
              <a:buClr>
                <a:schemeClr val="lt1"/>
              </a:buClr>
              <a:buSzPts val="1400"/>
              <a:buChar char="○"/>
              <a:defRPr sz="1200">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20" name="Google Shape;20;p4"/>
          <p:cNvSpPr txBox="1">
            <a:spLocks noGrp="1"/>
          </p:cNvSpPr>
          <p:nvPr>
            <p:ph type="title"/>
          </p:nvPr>
        </p:nvSpPr>
        <p:spPr>
          <a:xfrm>
            <a:off x="717100" y="445025"/>
            <a:ext cx="6135900" cy="1109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pic>
        <p:nvPicPr>
          <p:cNvPr id="21" name="Google Shape;21;p4"/>
          <p:cNvPicPr preferRelativeResize="0"/>
          <p:nvPr/>
        </p:nvPicPr>
        <p:blipFill>
          <a:blip r:embed="rId3">
            <a:alphaModFix/>
          </a:blip>
          <a:stretch>
            <a:fillRect/>
          </a:stretch>
        </p:blipFill>
        <p:spPr>
          <a:xfrm rot="10800000">
            <a:off x="6979625" y="2715763"/>
            <a:ext cx="2030775" cy="1690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7100" y="445025"/>
            <a:ext cx="4062600" cy="572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24" name="Google Shape;24;p5"/>
          <p:cNvSpPr txBox="1">
            <a:spLocks noGrp="1"/>
          </p:cNvSpPr>
          <p:nvPr>
            <p:ph type="subTitle" idx="1"/>
          </p:nvPr>
        </p:nvSpPr>
        <p:spPr>
          <a:xfrm>
            <a:off x="1534750" y="2908475"/>
            <a:ext cx="2212800" cy="4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000"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9pPr>
          </a:lstStyle>
          <a:p>
            <a:endParaRPr/>
          </a:p>
        </p:txBody>
      </p:sp>
      <p:sp>
        <p:nvSpPr>
          <p:cNvPr id="25" name="Google Shape;25;p5"/>
          <p:cNvSpPr txBox="1">
            <a:spLocks noGrp="1"/>
          </p:cNvSpPr>
          <p:nvPr>
            <p:ph type="subTitle" idx="2"/>
          </p:nvPr>
        </p:nvSpPr>
        <p:spPr>
          <a:xfrm>
            <a:off x="1534750" y="3322199"/>
            <a:ext cx="22128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 name="Google Shape;26;p5"/>
          <p:cNvSpPr txBox="1">
            <a:spLocks noGrp="1"/>
          </p:cNvSpPr>
          <p:nvPr>
            <p:ph type="subTitle" idx="3"/>
          </p:nvPr>
        </p:nvSpPr>
        <p:spPr>
          <a:xfrm>
            <a:off x="5396475" y="2908475"/>
            <a:ext cx="2212800" cy="4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000"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9pPr>
          </a:lstStyle>
          <a:p>
            <a:endParaRPr/>
          </a:p>
        </p:txBody>
      </p:sp>
      <p:sp>
        <p:nvSpPr>
          <p:cNvPr id="27" name="Google Shape;27;p5"/>
          <p:cNvSpPr txBox="1">
            <a:spLocks noGrp="1"/>
          </p:cNvSpPr>
          <p:nvPr>
            <p:ph type="subTitle" idx="4"/>
          </p:nvPr>
        </p:nvSpPr>
        <p:spPr>
          <a:xfrm>
            <a:off x="5396475" y="3322199"/>
            <a:ext cx="22128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pic>
        <p:nvPicPr>
          <p:cNvPr id="28" name="Google Shape;28;p5"/>
          <p:cNvPicPr preferRelativeResize="0"/>
          <p:nvPr/>
        </p:nvPicPr>
        <p:blipFill>
          <a:blip r:embed="rId3">
            <a:alphaModFix/>
          </a:blip>
          <a:stretch>
            <a:fillRect/>
          </a:stretch>
        </p:blipFill>
        <p:spPr>
          <a:xfrm rot="10800000" flipH="1">
            <a:off x="5138525" y="0"/>
            <a:ext cx="4022324" cy="1262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7100" y="445025"/>
            <a:ext cx="7713600" cy="572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058863" y="1254700"/>
            <a:ext cx="3882000" cy="11463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33" name="Google Shape;33;p7"/>
          <p:cNvSpPr txBox="1">
            <a:spLocks noGrp="1"/>
          </p:cNvSpPr>
          <p:nvPr>
            <p:ph type="subTitle" idx="1"/>
          </p:nvPr>
        </p:nvSpPr>
        <p:spPr>
          <a:xfrm>
            <a:off x="1058875" y="2643500"/>
            <a:ext cx="3882000" cy="11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pic>
        <p:nvPicPr>
          <p:cNvPr id="34" name="Google Shape;34;p7"/>
          <p:cNvPicPr preferRelativeResize="0"/>
          <p:nvPr/>
        </p:nvPicPr>
        <p:blipFill>
          <a:blip r:embed="rId3">
            <a:alphaModFix/>
          </a:blip>
          <a:stretch>
            <a:fillRect/>
          </a:stretch>
        </p:blipFill>
        <p:spPr>
          <a:xfrm>
            <a:off x="-609625" y="3582500"/>
            <a:ext cx="2509375" cy="2252450"/>
          </a:xfrm>
          <a:prstGeom prst="rect">
            <a:avLst/>
          </a:prstGeom>
          <a:noFill/>
          <a:ln>
            <a:noFill/>
          </a:ln>
        </p:spPr>
      </p:pic>
      <p:pic>
        <p:nvPicPr>
          <p:cNvPr id="35" name="Google Shape;35;p7"/>
          <p:cNvPicPr preferRelativeResize="0"/>
          <p:nvPr/>
        </p:nvPicPr>
        <p:blipFill>
          <a:blip r:embed="rId4">
            <a:alphaModFix/>
          </a:blip>
          <a:stretch>
            <a:fillRect/>
          </a:stretch>
        </p:blipFill>
        <p:spPr>
          <a:xfrm>
            <a:off x="6452600" y="3951975"/>
            <a:ext cx="1270608" cy="1057925"/>
          </a:xfrm>
          <a:prstGeom prst="rect">
            <a:avLst/>
          </a:prstGeom>
          <a:noFill/>
          <a:ln>
            <a:noFill/>
          </a:ln>
        </p:spPr>
      </p:pic>
      <p:pic>
        <p:nvPicPr>
          <p:cNvPr id="36" name="Google Shape;36;p7"/>
          <p:cNvPicPr preferRelativeResize="0"/>
          <p:nvPr/>
        </p:nvPicPr>
        <p:blipFill>
          <a:blip r:embed="rId5">
            <a:alphaModFix/>
          </a:blip>
          <a:stretch>
            <a:fillRect/>
          </a:stretch>
        </p:blipFill>
        <p:spPr>
          <a:xfrm>
            <a:off x="1586025" y="-899400"/>
            <a:ext cx="2129675" cy="1911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ctrTitle"/>
          </p:nvPr>
        </p:nvSpPr>
        <p:spPr>
          <a:xfrm>
            <a:off x="2544450" y="1135150"/>
            <a:ext cx="4055100" cy="2040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200"/>
              <a:buNone/>
              <a:defRPr sz="7200" b="1">
                <a:solidFill>
                  <a:schemeClr val="lt1"/>
                </a:solidFill>
                <a:latin typeface="Dosis"/>
                <a:ea typeface="Dosis"/>
                <a:cs typeface="Dosis"/>
                <a:sym typeface="Dosi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 name="Google Shape;39;p8"/>
          <p:cNvSpPr txBox="1">
            <a:spLocks noGrp="1"/>
          </p:cNvSpPr>
          <p:nvPr>
            <p:ph type="subTitle" idx="1"/>
          </p:nvPr>
        </p:nvSpPr>
        <p:spPr>
          <a:xfrm>
            <a:off x="2544450" y="3468325"/>
            <a:ext cx="4055100" cy="692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0" name="Google Shape;40;p8"/>
          <p:cNvPicPr preferRelativeResize="0"/>
          <p:nvPr/>
        </p:nvPicPr>
        <p:blipFill>
          <a:blip r:embed="rId3">
            <a:alphaModFix/>
          </a:blip>
          <a:stretch>
            <a:fillRect/>
          </a:stretch>
        </p:blipFill>
        <p:spPr>
          <a:xfrm rot="10800000">
            <a:off x="-119600" y="-154250"/>
            <a:ext cx="4430525" cy="1390650"/>
          </a:xfrm>
          <a:prstGeom prst="rect">
            <a:avLst/>
          </a:prstGeom>
          <a:noFill/>
          <a:ln>
            <a:noFill/>
          </a:ln>
        </p:spPr>
      </p:pic>
      <p:pic>
        <p:nvPicPr>
          <p:cNvPr id="41" name="Google Shape;41;p8"/>
          <p:cNvPicPr preferRelativeResize="0"/>
          <p:nvPr/>
        </p:nvPicPr>
        <p:blipFill>
          <a:blip r:embed="rId4">
            <a:alphaModFix/>
          </a:blip>
          <a:stretch>
            <a:fillRect/>
          </a:stretch>
        </p:blipFill>
        <p:spPr>
          <a:xfrm>
            <a:off x="6823475" y="1821325"/>
            <a:ext cx="2119150" cy="1764450"/>
          </a:xfrm>
          <a:prstGeom prst="rect">
            <a:avLst/>
          </a:prstGeom>
          <a:noFill/>
          <a:ln>
            <a:noFill/>
          </a:ln>
        </p:spPr>
      </p:pic>
      <p:pic>
        <p:nvPicPr>
          <p:cNvPr id="42" name="Google Shape;42;p8"/>
          <p:cNvPicPr preferRelativeResize="0"/>
          <p:nvPr/>
        </p:nvPicPr>
        <p:blipFill>
          <a:blip r:embed="rId5">
            <a:alphaModFix/>
          </a:blip>
          <a:stretch>
            <a:fillRect/>
          </a:stretch>
        </p:blipFill>
        <p:spPr>
          <a:xfrm>
            <a:off x="718850" y="3412175"/>
            <a:ext cx="1601675" cy="1437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245500" y="1013532"/>
            <a:ext cx="4181400" cy="641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45" name="Google Shape;45;p9"/>
          <p:cNvSpPr txBox="1">
            <a:spLocks noGrp="1"/>
          </p:cNvSpPr>
          <p:nvPr>
            <p:ph type="subTitle" idx="1"/>
          </p:nvPr>
        </p:nvSpPr>
        <p:spPr>
          <a:xfrm>
            <a:off x="4245500" y="1837068"/>
            <a:ext cx="4181400" cy="22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0"/>
              </a:spcBef>
              <a:spcAft>
                <a:spcPts val="0"/>
              </a:spcAft>
              <a:buClr>
                <a:schemeClr val="lt1"/>
              </a:buClr>
              <a:buSzPts val="1400"/>
              <a:buChar char="○"/>
              <a:defRPr>
                <a:solidFill>
                  <a:schemeClr val="lt1"/>
                </a:solidFill>
              </a:defRPr>
            </a:lvl2pPr>
            <a:lvl3pPr lvl="2" algn="ctr" rtl="0">
              <a:lnSpc>
                <a:spcPct val="100000"/>
              </a:lnSpc>
              <a:spcBef>
                <a:spcPts val="0"/>
              </a:spcBef>
              <a:spcAft>
                <a:spcPts val="0"/>
              </a:spcAft>
              <a:buClr>
                <a:schemeClr val="lt1"/>
              </a:buClr>
              <a:buSzPts val="1400"/>
              <a:buChar char="■"/>
              <a:defRPr>
                <a:solidFill>
                  <a:schemeClr val="lt1"/>
                </a:solidFill>
              </a:defRPr>
            </a:lvl3pPr>
            <a:lvl4pPr lvl="3" algn="ctr" rtl="0">
              <a:lnSpc>
                <a:spcPct val="100000"/>
              </a:lnSpc>
              <a:spcBef>
                <a:spcPts val="0"/>
              </a:spcBef>
              <a:spcAft>
                <a:spcPts val="0"/>
              </a:spcAft>
              <a:buClr>
                <a:schemeClr val="lt1"/>
              </a:buClr>
              <a:buSzPts val="1400"/>
              <a:buChar char="●"/>
              <a:defRPr>
                <a:solidFill>
                  <a:schemeClr val="lt1"/>
                </a:solidFill>
              </a:defRPr>
            </a:lvl4pPr>
            <a:lvl5pPr lvl="4" algn="ctr" rtl="0">
              <a:lnSpc>
                <a:spcPct val="100000"/>
              </a:lnSpc>
              <a:spcBef>
                <a:spcPts val="0"/>
              </a:spcBef>
              <a:spcAft>
                <a:spcPts val="0"/>
              </a:spcAft>
              <a:buClr>
                <a:schemeClr val="lt1"/>
              </a:buClr>
              <a:buSzPts val="1400"/>
              <a:buChar char="○"/>
              <a:defRPr>
                <a:solidFill>
                  <a:schemeClr val="lt1"/>
                </a:solidFill>
              </a:defRPr>
            </a:lvl5pPr>
            <a:lvl6pPr lvl="5" algn="ctr" rtl="0">
              <a:lnSpc>
                <a:spcPct val="100000"/>
              </a:lnSpc>
              <a:spcBef>
                <a:spcPts val="0"/>
              </a:spcBef>
              <a:spcAft>
                <a:spcPts val="0"/>
              </a:spcAft>
              <a:buClr>
                <a:schemeClr val="lt1"/>
              </a:buClr>
              <a:buSzPts val="1400"/>
              <a:buChar char="■"/>
              <a:defRPr>
                <a:solidFill>
                  <a:schemeClr val="lt1"/>
                </a:solidFill>
              </a:defRPr>
            </a:lvl6pPr>
            <a:lvl7pPr lvl="6" algn="ctr" rtl="0">
              <a:lnSpc>
                <a:spcPct val="100000"/>
              </a:lnSpc>
              <a:spcBef>
                <a:spcPts val="0"/>
              </a:spcBef>
              <a:spcAft>
                <a:spcPts val="0"/>
              </a:spcAft>
              <a:buClr>
                <a:schemeClr val="lt1"/>
              </a:buClr>
              <a:buSzPts val="1400"/>
              <a:buChar char="●"/>
              <a:defRPr>
                <a:solidFill>
                  <a:schemeClr val="lt1"/>
                </a:solidFill>
              </a:defRPr>
            </a:lvl7pPr>
            <a:lvl8pPr lvl="7" algn="ctr" rtl="0">
              <a:lnSpc>
                <a:spcPct val="100000"/>
              </a:lnSpc>
              <a:spcBef>
                <a:spcPts val="0"/>
              </a:spcBef>
              <a:spcAft>
                <a:spcPts val="0"/>
              </a:spcAft>
              <a:buClr>
                <a:schemeClr val="lt1"/>
              </a:buClr>
              <a:buSzPts val="1400"/>
              <a:buChar char="○"/>
              <a:defRPr>
                <a:solidFill>
                  <a:schemeClr val="lt1"/>
                </a:solidFill>
              </a:defRPr>
            </a:lvl8pPr>
            <a:lvl9pPr lvl="8" algn="ctr"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654175" y="541075"/>
            <a:ext cx="3772800" cy="1217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dk1"/>
              </a:buClr>
              <a:buSzPts val="1800"/>
              <a:buNone/>
              <a:defRPr sz="3600" b="1">
                <a:solidFill>
                  <a:schemeClr val="dk1"/>
                </a:solidFill>
                <a:latin typeface="Dosis"/>
                <a:ea typeface="Dosis"/>
                <a:cs typeface="Dosis"/>
                <a:sym typeface="Dosis"/>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100" y="445025"/>
            <a:ext cx="7709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1pPr>
            <a:lvl2pPr lvl="1">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2pPr>
            <a:lvl3pPr lvl="2">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3pPr>
            <a:lvl4pPr lvl="3">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4pPr>
            <a:lvl5pPr lvl="4">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5pPr>
            <a:lvl6pPr lvl="5">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6pPr>
            <a:lvl7pPr lvl="6">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7pPr>
            <a:lvl8pPr lvl="7">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8pPr>
            <a:lvl9pPr lvl="8">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717100" y="1152475"/>
            <a:ext cx="77097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1194377" y="270932"/>
            <a:ext cx="4400397" cy="15345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SIH1519-</a:t>
            </a:r>
            <a:r>
              <a:rPr lang="en-US" sz="1800" b="1" dirty="0">
                <a:latin typeface="Franklin Gothic"/>
                <a:ea typeface="Franklin Gothic"/>
                <a:cs typeface="Franklin Gothic"/>
                <a:sym typeface="Franklin Gothic"/>
              </a:rPr>
              <a:t>Generation of Hazard map at 1m grid spacing using 5m spatial resolution data for safely navigating a Lander to a safe landing site using Super resolution techniques</a:t>
            </a:r>
            <a:r>
              <a:rPr lang="en" sz="1800" dirty="0"/>
              <a:t> </a:t>
            </a:r>
            <a:endParaRPr sz="1800" dirty="0"/>
          </a:p>
        </p:txBody>
      </p:sp>
      <p:sp>
        <p:nvSpPr>
          <p:cNvPr id="62" name="Google Shape;62;p15"/>
          <p:cNvSpPr txBox="1">
            <a:spLocks noGrp="1"/>
          </p:cNvSpPr>
          <p:nvPr>
            <p:ph type="subTitle" idx="1"/>
          </p:nvPr>
        </p:nvSpPr>
        <p:spPr>
          <a:xfrm>
            <a:off x="477070" y="1958197"/>
            <a:ext cx="5267383" cy="2464790"/>
          </a:xfrm>
          <a:prstGeom prst="rect">
            <a:avLst/>
          </a:prstGeom>
        </p:spPr>
        <p:txBody>
          <a:bodyPr spcFirstLastPara="1" wrap="square" lIns="91425" tIns="91425" rIns="91425" bIns="91425" anchor="ctr" anchorCtr="0">
            <a:noAutofit/>
          </a:bodyPr>
          <a:lstStyle/>
          <a:p>
            <a:pPr marL="0" lvl="0" indent="0" algn="l" rtl="0">
              <a:lnSpc>
                <a:spcPct val="90000"/>
              </a:lnSpc>
              <a:spcBef>
                <a:spcPts val="1000"/>
              </a:spcBef>
              <a:spcAft>
                <a:spcPts val="0"/>
              </a:spcAft>
              <a:buClr>
                <a:schemeClr val="lt2"/>
              </a:buClr>
              <a:buSzPts val="1800"/>
              <a:buNone/>
            </a:pPr>
            <a:r>
              <a:rPr lang="en-US" sz="2000" b="1" i="1" u="sng" dirty="0">
                <a:latin typeface="Franklin Gothic"/>
                <a:ea typeface="Franklin Gothic"/>
                <a:cs typeface="Franklin Gothic"/>
                <a:sym typeface="Franklin Gothic"/>
              </a:rPr>
              <a:t>ORION SPACE SYSTEMS :</a:t>
            </a:r>
          </a:p>
          <a:p>
            <a:pPr marL="0" indent="0">
              <a:lnSpc>
                <a:spcPct val="90000"/>
              </a:lnSpc>
              <a:spcBef>
                <a:spcPts val="1000"/>
              </a:spcBef>
              <a:buClr>
                <a:schemeClr val="lt2"/>
              </a:buClr>
              <a:buSzPts val="1800"/>
            </a:pPr>
            <a:r>
              <a:rPr lang="en-US" sz="1400" b="1" dirty="0">
                <a:solidFill>
                  <a:schemeClr val="bg1"/>
                </a:solidFill>
              </a:rPr>
              <a:t>KISHORE R</a:t>
            </a:r>
          </a:p>
          <a:p>
            <a:pPr marL="0" indent="0">
              <a:lnSpc>
                <a:spcPct val="90000"/>
              </a:lnSpc>
              <a:spcBef>
                <a:spcPts val="1000"/>
              </a:spcBef>
              <a:buClr>
                <a:schemeClr val="lt2"/>
              </a:buClr>
              <a:buSzPts val="1800"/>
            </a:pPr>
            <a:r>
              <a:rPr lang="en-US" sz="1400" b="1" dirty="0">
                <a:solidFill>
                  <a:schemeClr val="bg1"/>
                </a:solidFill>
              </a:rPr>
              <a:t>AARICK YADHUVIR A</a:t>
            </a:r>
          </a:p>
          <a:p>
            <a:pPr marL="0" indent="0">
              <a:lnSpc>
                <a:spcPct val="90000"/>
              </a:lnSpc>
              <a:spcBef>
                <a:spcPts val="1000"/>
              </a:spcBef>
              <a:buClr>
                <a:schemeClr val="lt2"/>
              </a:buClr>
              <a:buSzPts val="1800"/>
            </a:pPr>
            <a:r>
              <a:rPr lang="en-US" sz="1400" b="1" dirty="0">
                <a:solidFill>
                  <a:schemeClr val="bg1"/>
                </a:solidFill>
              </a:rPr>
              <a:t>SAKETA SRI RAMACHARYULU GUDIMELLA</a:t>
            </a:r>
          </a:p>
          <a:p>
            <a:pPr marL="0" indent="0">
              <a:lnSpc>
                <a:spcPct val="90000"/>
              </a:lnSpc>
              <a:spcBef>
                <a:spcPts val="1000"/>
              </a:spcBef>
              <a:buClr>
                <a:schemeClr val="lt2"/>
              </a:buClr>
              <a:buSzPts val="1800"/>
            </a:pPr>
            <a:r>
              <a:rPr lang="en-US" sz="1400" b="1" dirty="0">
                <a:solidFill>
                  <a:schemeClr val="bg1"/>
                </a:solidFill>
              </a:rPr>
              <a:t>SUCHI ARORA</a:t>
            </a:r>
          </a:p>
          <a:p>
            <a:pPr marL="0" indent="0">
              <a:lnSpc>
                <a:spcPct val="90000"/>
              </a:lnSpc>
              <a:spcBef>
                <a:spcPts val="1000"/>
              </a:spcBef>
              <a:buClr>
                <a:schemeClr val="lt2"/>
              </a:buClr>
              <a:buSzPts val="1800"/>
            </a:pPr>
            <a:r>
              <a:rPr lang="en-US" sz="1400" b="1" dirty="0">
                <a:solidFill>
                  <a:schemeClr val="bg1"/>
                </a:solidFill>
              </a:rPr>
              <a:t>SURYA NARAYANAN S</a:t>
            </a:r>
          </a:p>
          <a:p>
            <a:pPr marL="0" indent="0">
              <a:lnSpc>
                <a:spcPct val="90000"/>
              </a:lnSpc>
              <a:spcBef>
                <a:spcPts val="1000"/>
              </a:spcBef>
              <a:buClr>
                <a:schemeClr val="lt2"/>
              </a:buClr>
              <a:buSzPts val="1800"/>
            </a:pPr>
            <a:r>
              <a:rPr lang="en-US" sz="1400" b="1" dirty="0">
                <a:solidFill>
                  <a:schemeClr val="bg1"/>
                </a:solidFill>
              </a:rPr>
              <a:t>: THARUN A</a:t>
            </a:r>
            <a:r>
              <a:rPr lang="en-US" sz="1400" b="1" dirty="0">
                <a:solidFill>
                  <a:schemeClr val="bg1"/>
                </a:solidFill>
                <a:highlight>
                  <a:srgbClr val="FFFFFF"/>
                </a:highlight>
                <a:latin typeface="Arial"/>
                <a:ea typeface="Arial"/>
                <a:cs typeface="Arial"/>
                <a:sym typeface="Arial"/>
              </a:rPr>
              <a:t> </a:t>
            </a:r>
            <a:endParaRPr lang="en-US" sz="1400" b="1" dirty="0">
              <a:solidFill>
                <a:schemeClr val="bg1"/>
              </a:solidFill>
            </a:endParaRPr>
          </a:p>
          <a:p>
            <a:pPr marL="342900" lvl="0" algn="l" rtl="0">
              <a:lnSpc>
                <a:spcPct val="90000"/>
              </a:lnSpc>
              <a:spcBef>
                <a:spcPts val="1000"/>
              </a:spcBef>
              <a:spcAft>
                <a:spcPts val="0"/>
              </a:spcAft>
              <a:buClr>
                <a:schemeClr val="lt2"/>
              </a:buClr>
              <a:buSzPts val="1800"/>
              <a:buFont typeface="Arial" panose="020B0604020202020204" pitchFamily="34" charset="0"/>
              <a:buChar char="•"/>
            </a:pPr>
            <a:br>
              <a:rPr lang="en-US" b="1" dirty="0">
                <a:latin typeface="Franklin Gothic"/>
                <a:ea typeface="Franklin Gothic"/>
                <a:cs typeface="Franklin Gothic"/>
                <a:sym typeface="Franklin Gothic"/>
              </a:rPr>
            </a:br>
            <a:endParaRPr lang="en-US" sz="100" b="1" dirty="0">
              <a:latin typeface="Franklin Gothic"/>
              <a:ea typeface="Franklin Gothic"/>
              <a:cs typeface="Franklin Gothic"/>
              <a:sym typeface="Franklin Gothic"/>
            </a:endParaRPr>
          </a:p>
        </p:txBody>
      </p:sp>
      <p:pic>
        <p:nvPicPr>
          <p:cNvPr id="2" name="Google Shape;262;p32">
            <a:extLst>
              <a:ext uri="{FF2B5EF4-FFF2-40B4-BE49-F238E27FC236}">
                <a16:creationId xmlns:a16="http://schemas.microsoft.com/office/drawing/2014/main" id="{7196DB1F-28EE-40C0-69A6-55D55A64C0D3}"/>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16276" t="16086" r="15991" b="16181"/>
          <a:stretch/>
        </p:blipFill>
        <p:spPr>
          <a:xfrm>
            <a:off x="7842142" y="1201100"/>
            <a:ext cx="2409987" cy="2290939"/>
          </a:xfrm>
          <a:prstGeom prst="ellipse">
            <a:avLst/>
          </a:prstGeom>
          <a:noFill/>
          <a:ln>
            <a:noFill/>
          </a:ln>
        </p:spPr>
      </p:pic>
      <p:pic>
        <p:nvPicPr>
          <p:cNvPr id="3" name="Google Shape;212;p1">
            <a:extLst>
              <a:ext uri="{FF2B5EF4-FFF2-40B4-BE49-F238E27FC236}">
                <a16:creationId xmlns:a16="http://schemas.microsoft.com/office/drawing/2014/main" id="{99B3C288-7633-A4EF-C2D9-9E3360CA93C3}"/>
              </a:ext>
            </a:extLst>
          </p:cNvPr>
          <p:cNvPicPr preferRelativeResize="0"/>
          <p:nvPr/>
        </p:nvPicPr>
        <p:blipFill rotWithShape="1">
          <a:blip r:embed="rId5">
            <a:alphaModFix/>
          </a:blip>
          <a:srcRect r="61728"/>
          <a:stretch/>
        </p:blipFill>
        <p:spPr>
          <a:xfrm>
            <a:off x="204802" y="0"/>
            <a:ext cx="793148" cy="927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58B3-94A0-451E-7E80-76C5B9A8BCBC}"/>
              </a:ext>
            </a:extLst>
          </p:cNvPr>
          <p:cNvSpPr>
            <a:spLocks noGrp="1"/>
          </p:cNvSpPr>
          <p:nvPr>
            <p:ph type="title"/>
          </p:nvPr>
        </p:nvSpPr>
        <p:spPr/>
        <p:txBody>
          <a:bodyPr/>
          <a:lstStyle/>
          <a:p>
            <a:r>
              <a:rPr lang="en-IN" dirty="0"/>
              <a:t>Craters of TMC images</a:t>
            </a:r>
          </a:p>
        </p:txBody>
      </p:sp>
      <p:pic>
        <p:nvPicPr>
          <p:cNvPr id="4" name="Picture 3">
            <a:extLst>
              <a:ext uri="{FF2B5EF4-FFF2-40B4-BE49-F238E27FC236}">
                <a16:creationId xmlns:a16="http://schemas.microsoft.com/office/drawing/2014/main" id="{C200D8A4-DE17-CC4A-4299-0E11610C62AD}"/>
              </a:ext>
            </a:extLst>
          </p:cNvPr>
          <p:cNvPicPr>
            <a:picLocks noChangeAspect="1"/>
          </p:cNvPicPr>
          <p:nvPr/>
        </p:nvPicPr>
        <p:blipFill rotWithShape="1">
          <a:blip r:embed="rId2"/>
          <a:srcRect l="2565" t="1069" r="51281" b="13150"/>
          <a:stretch/>
        </p:blipFill>
        <p:spPr>
          <a:xfrm>
            <a:off x="1325366" y="1127636"/>
            <a:ext cx="3493212" cy="3570839"/>
          </a:xfrm>
          <a:prstGeom prst="rect">
            <a:avLst/>
          </a:prstGeom>
        </p:spPr>
      </p:pic>
    </p:spTree>
    <p:extLst>
      <p:ext uri="{BB962C8B-B14F-4D97-AF65-F5344CB8AC3E}">
        <p14:creationId xmlns:p14="http://schemas.microsoft.com/office/powerpoint/2010/main" val="205652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6331-3100-FA27-BA80-D5E69026DD12}"/>
              </a:ext>
            </a:extLst>
          </p:cNvPr>
          <p:cNvSpPr>
            <a:spLocks noGrp="1"/>
          </p:cNvSpPr>
          <p:nvPr>
            <p:ph type="title"/>
          </p:nvPr>
        </p:nvSpPr>
        <p:spPr/>
        <p:txBody>
          <a:bodyPr/>
          <a:lstStyle/>
          <a:p>
            <a:r>
              <a:rPr lang="en-IN" dirty="0"/>
              <a:t>Comparison of hazard maps</a:t>
            </a:r>
          </a:p>
        </p:txBody>
      </p:sp>
      <p:pic>
        <p:nvPicPr>
          <p:cNvPr id="4" name="Picture 3">
            <a:extLst>
              <a:ext uri="{FF2B5EF4-FFF2-40B4-BE49-F238E27FC236}">
                <a16:creationId xmlns:a16="http://schemas.microsoft.com/office/drawing/2014/main" id="{310EDD82-0F2D-4E31-79F6-168F0B28102D}"/>
              </a:ext>
            </a:extLst>
          </p:cNvPr>
          <p:cNvPicPr>
            <a:picLocks noChangeAspect="1"/>
          </p:cNvPicPr>
          <p:nvPr/>
        </p:nvPicPr>
        <p:blipFill>
          <a:blip r:embed="rId2"/>
          <a:stretch>
            <a:fillRect/>
          </a:stretch>
        </p:blipFill>
        <p:spPr>
          <a:xfrm>
            <a:off x="595901" y="1083337"/>
            <a:ext cx="7346022" cy="3386057"/>
          </a:xfrm>
          <a:prstGeom prst="rect">
            <a:avLst/>
          </a:prstGeom>
        </p:spPr>
      </p:pic>
      <p:sp>
        <p:nvSpPr>
          <p:cNvPr id="6" name="TextBox 5">
            <a:extLst>
              <a:ext uri="{FF2B5EF4-FFF2-40B4-BE49-F238E27FC236}">
                <a16:creationId xmlns:a16="http://schemas.microsoft.com/office/drawing/2014/main" id="{4B39B9F6-7CD8-DD0B-0022-DDA182050C0F}"/>
              </a:ext>
            </a:extLst>
          </p:cNvPr>
          <p:cNvSpPr txBox="1"/>
          <p:nvPr/>
        </p:nvSpPr>
        <p:spPr>
          <a:xfrm>
            <a:off x="267129" y="4469394"/>
            <a:ext cx="4304872" cy="584775"/>
          </a:xfrm>
          <a:prstGeom prst="rect">
            <a:avLst/>
          </a:prstGeom>
          <a:noFill/>
        </p:spPr>
        <p:txBody>
          <a:bodyPr wrap="square" rtlCol="0">
            <a:spAutoFit/>
          </a:bodyPr>
          <a:lstStyle/>
          <a:p>
            <a:r>
              <a:rPr lang="en-IN"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Hazard map for NAC (both ortho and DEM)</a:t>
            </a:r>
          </a:p>
        </p:txBody>
      </p:sp>
      <p:sp>
        <p:nvSpPr>
          <p:cNvPr id="8" name="TextBox 7">
            <a:extLst>
              <a:ext uri="{FF2B5EF4-FFF2-40B4-BE49-F238E27FC236}">
                <a16:creationId xmlns:a16="http://schemas.microsoft.com/office/drawing/2014/main" id="{019331B3-2650-34CC-23ED-773418EF77AE}"/>
              </a:ext>
            </a:extLst>
          </p:cNvPr>
          <p:cNvSpPr txBox="1"/>
          <p:nvPr/>
        </p:nvSpPr>
        <p:spPr>
          <a:xfrm>
            <a:off x="4494944" y="4460175"/>
            <a:ext cx="4572000" cy="338554"/>
          </a:xfrm>
          <a:prstGeom prst="rect">
            <a:avLst/>
          </a:prstGeom>
          <a:noFill/>
        </p:spPr>
        <p:txBody>
          <a:bodyPr wrap="square">
            <a:spAutoFit/>
          </a:bodyPr>
          <a:lstStyle/>
          <a:p>
            <a:r>
              <a:rPr lang="en-IN"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Hazard map for TMC (both ortho and DEM)</a:t>
            </a:r>
          </a:p>
        </p:txBody>
      </p:sp>
    </p:spTree>
    <p:extLst>
      <p:ext uri="{BB962C8B-B14F-4D97-AF65-F5344CB8AC3E}">
        <p14:creationId xmlns:p14="http://schemas.microsoft.com/office/powerpoint/2010/main" val="1549182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B31A-5A75-7A84-40EB-7979C5319B28}"/>
              </a:ext>
            </a:extLst>
          </p:cNvPr>
          <p:cNvSpPr>
            <a:spLocks noGrp="1"/>
          </p:cNvSpPr>
          <p:nvPr>
            <p:ph type="title"/>
          </p:nvPr>
        </p:nvSpPr>
        <p:spPr/>
        <p:txBody>
          <a:bodyPr/>
          <a:lstStyle/>
          <a:p>
            <a:pPr algn="ctr"/>
            <a:r>
              <a:rPr lang="en-IN" dirty="0"/>
              <a:t>User Interface</a:t>
            </a:r>
          </a:p>
        </p:txBody>
      </p:sp>
      <p:pic>
        <p:nvPicPr>
          <p:cNvPr id="4" name="Picture 3">
            <a:extLst>
              <a:ext uri="{FF2B5EF4-FFF2-40B4-BE49-F238E27FC236}">
                <a16:creationId xmlns:a16="http://schemas.microsoft.com/office/drawing/2014/main" id="{9941DB6D-3A89-B573-3023-1B54650184EB}"/>
              </a:ext>
            </a:extLst>
          </p:cNvPr>
          <p:cNvPicPr>
            <a:picLocks noChangeAspect="1"/>
          </p:cNvPicPr>
          <p:nvPr/>
        </p:nvPicPr>
        <p:blipFill>
          <a:blip r:embed="rId2"/>
          <a:stretch>
            <a:fillRect/>
          </a:stretch>
        </p:blipFill>
        <p:spPr>
          <a:xfrm>
            <a:off x="1119883" y="1161623"/>
            <a:ext cx="6421348" cy="3612008"/>
          </a:xfrm>
          <a:prstGeom prst="rect">
            <a:avLst/>
          </a:prstGeom>
        </p:spPr>
      </p:pic>
    </p:spTree>
    <p:extLst>
      <p:ext uri="{BB962C8B-B14F-4D97-AF65-F5344CB8AC3E}">
        <p14:creationId xmlns:p14="http://schemas.microsoft.com/office/powerpoint/2010/main" val="68300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B1CA-FA7F-5456-4CC4-42CD298B04BB}"/>
              </a:ext>
            </a:extLst>
          </p:cNvPr>
          <p:cNvSpPr>
            <a:spLocks noGrp="1"/>
          </p:cNvSpPr>
          <p:nvPr>
            <p:ph type="title"/>
          </p:nvPr>
        </p:nvSpPr>
        <p:spPr/>
        <p:txBody>
          <a:bodyPr/>
          <a:lstStyle/>
          <a:p>
            <a:r>
              <a:rPr lang="en-IN" dirty="0"/>
              <a:t>Output from the UI</a:t>
            </a:r>
          </a:p>
        </p:txBody>
      </p:sp>
      <p:pic>
        <p:nvPicPr>
          <p:cNvPr id="4" name="Picture 3">
            <a:extLst>
              <a:ext uri="{FF2B5EF4-FFF2-40B4-BE49-F238E27FC236}">
                <a16:creationId xmlns:a16="http://schemas.microsoft.com/office/drawing/2014/main" id="{8B3EB1C7-0014-3E43-ACC6-C954B9827ADF}"/>
              </a:ext>
            </a:extLst>
          </p:cNvPr>
          <p:cNvPicPr>
            <a:picLocks noChangeAspect="1"/>
          </p:cNvPicPr>
          <p:nvPr/>
        </p:nvPicPr>
        <p:blipFill>
          <a:blip r:embed="rId2"/>
          <a:stretch>
            <a:fillRect/>
          </a:stretch>
        </p:blipFill>
        <p:spPr>
          <a:xfrm>
            <a:off x="871011" y="1140431"/>
            <a:ext cx="6842589" cy="3848956"/>
          </a:xfrm>
          <a:prstGeom prst="rect">
            <a:avLst/>
          </a:prstGeom>
        </p:spPr>
      </p:pic>
    </p:spTree>
    <p:extLst>
      <p:ext uri="{BB962C8B-B14F-4D97-AF65-F5344CB8AC3E}">
        <p14:creationId xmlns:p14="http://schemas.microsoft.com/office/powerpoint/2010/main" val="32291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1708-74AD-FF86-5B69-048B4D71B09C}"/>
              </a:ext>
            </a:extLst>
          </p:cNvPr>
          <p:cNvSpPr>
            <a:spLocks noGrp="1"/>
          </p:cNvSpPr>
          <p:nvPr>
            <p:ph type="title"/>
          </p:nvPr>
        </p:nvSpPr>
        <p:spPr>
          <a:xfrm>
            <a:off x="482362" y="1338876"/>
            <a:ext cx="8179275" cy="2729691"/>
          </a:xfrm>
        </p:spPr>
        <p:txBody>
          <a:bodyPr/>
          <a:lstStyle/>
          <a:p>
            <a:r>
              <a:rPr lang="en-IN" dirty="0"/>
              <a:t>Thank you for the amazing opportunity to widen our knowledge!</a:t>
            </a:r>
            <a:br>
              <a:rPr lang="en-IN" dirty="0"/>
            </a:br>
            <a:r>
              <a:rPr lang="en-IN" sz="1800" dirty="0"/>
              <a:t>As Vikram Sarabhai rightly said-” with adequate support, confrontation at the right time pays off”</a:t>
            </a:r>
            <a:br>
              <a:rPr lang="en-IN" sz="1800" dirty="0"/>
            </a:br>
            <a:br>
              <a:rPr lang="en-IN" sz="1800" dirty="0"/>
            </a:br>
            <a:r>
              <a:rPr lang="en-IN" sz="1800" dirty="0"/>
              <a:t>We aim to continue to pursue and develop this model further.</a:t>
            </a:r>
            <a:endParaRPr lang="en-IN" dirty="0"/>
          </a:p>
        </p:txBody>
      </p:sp>
    </p:spTree>
    <p:extLst>
      <p:ext uri="{BB962C8B-B14F-4D97-AF65-F5344CB8AC3E}">
        <p14:creationId xmlns:p14="http://schemas.microsoft.com/office/powerpoint/2010/main" val="301942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17100" y="445025"/>
            <a:ext cx="6135900" cy="1109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endParaRPr dirty="0"/>
          </a:p>
        </p:txBody>
      </p:sp>
      <p:sp>
        <p:nvSpPr>
          <p:cNvPr id="68" name="Google Shape;68;p16"/>
          <p:cNvSpPr txBox="1">
            <a:spLocks noGrp="1"/>
          </p:cNvSpPr>
          <p:nvPr>
            <p:ph type="body" idx="1"/>
          </p:nvPr>
        </p:nvSpPr>
        <p:spPr>
          <a:xfrm>
            <a:off x="717100" y="1647714"/>
            <a:ext cx="6135900" cy="2860800"/>
          </a:xfrm>
          <a:prstGeom prst="rect">
            <a:avLst/>
          </a:prstGeom>
        </p:spPr>
        <p:txBody>
          <a:bodyPr spcFirstLastPara="1" wrap="square" lIns="91425" tIns="91425" rIns="91425" bIns="91425" anchor="t" anchorCtr="0">
            <a:noAutofit/>
          </a:bodyPr>
          <a:lstStyle/>
          <a:p>
            <a:pPr marL="285750" lvl="0" indent="-279400" algn="l" rtl="0">
              <a:lnSpc>
                <a:spcPct val="100000"/>
              </a:lnSpc>
              <a:spcBef>
                <a:spcPts val="1000"/>
              </a:spcBef>
              <a:spcAft>
                <a:spcPts val="0"/>
              </a:spcAft>
              <a:buClr>
                <a:schemeClr val="dk1"/>
              </a:buClr>
              <a:buSzPts val="1500"/>
              <a:buFont typeface="Noto Sans Symbols"/>
              <a:buChar char="⮚"/>
            </a:pPr>
            <a:r>
              <a:rPr lang="en-US" sz="1200" dirty="0"/>
              <a:t>Our solution approach is to use the provided datasets which includes TMC and LROC NAC </a:t>
            </a:r>
            <a:r>
              <a:rPr lang="en-US" sz="1200" dirty="0" err="1"/>
              <a:t>othrographic</a:t>
            </a:r>
            <a:r>
              <a:rPr lang="en-US" sz="1200" dirty="0"/>
              <a:t> and DTM images to analyze the slope, crater depths, heights, distribution, and shadows of the lunar surface in order to create a combined hazard map. </a:t>
            </a:r>
            <a:r>
              <a:rPr lang="en-US" sz="1200" dirty="0" err="1"/>
              <a:t>Addtionally</a:t>
            </a:r>
            <a:r>
              <a:rPr lang="en-US" sz="1200" dirty="0"/>
              <a:t> we are going to super resolve the TMC images from 5m to 1m scale and the NAC images from 0.5m to 1m scale in order to bring them both on the same level for comparison. ( we are using Apollo 12 datasets)</a:t>
            </a:r>
          </a:p>
          <a:p>
            <a:pPr marL="285750" lvl="0" indent="-279400" algn="l" rtl="0">
              <a:lnSpc>
                <a:spcPct val="100000"/>
              </a:lnSpc>
              <a:spcBef>
                <a:spcPts val="1000"/>
              </a:spcBef>
              <a:spcAft>
                <a:spcPts val="0"/>
              </a:spcAft>
              <a:buClr>
                <a:schemeClr val="dk1"/>
              </a:buClr>
              <a:buSzPts val="1500"/>
              <a:buFont typeface="Noto Sans Symbols"/>
              <a:buChar char="⮚"/>
            </a:pPr>
            <a:r>
              <a:rPr lang="en-US" dirty="0"/>
              <a:t>Then we will compare the two different hazard maps of the enhanced images and non – enhanced images to understand the difference. </a:t>
            </a:r>
          </a:p>
          <a:p>
            <a:pPr marL="285750" lvl="0" indent="-279400" algn="l" rtl="0">
              <a:lnSpc>
                <a:spcPct val="100000"/>
              </a:lnSpc>
              <a:spcBef>
                <a:spcPts val="1000"/>
              </a:spcBef>
              <a:spcAft>
                <a:spcPts val="0"/>
              </a:spcAft>
              <a:buClr>
                <a:schemeClr val="dk1"/>
              </a:buClr>
              <a:buSzPts val="1500"/>
              <a:buFont typeface="Noto Sans Symbols"/>
              <a:buChar char="⮚"/>
            </a:pPr>
            <a:r>
              <a:rPr lang="en-US" sz="1200" dirty="0"/>
              <a:t>To successfully identify the craters, shadows and slopes masks in the given image file, we are training the model with more than 2000 images so that it can precisely give us the data.</a:t>
            </a:r>
            <a:endParaRPr dirty="0"/>
          </a:p>
        </p:txBody>
      </p:sp>
      <p:pic>
        <p:nvPicPr>
          <p:cNvPr id="2" name="Google Shape;262;p32">
            <a:extLst>
              <a:ext uri="{FF2B5EF4-FFF2-40B4-BE49-F238E27FC236}">
                <a16:creationId xmlns:a16="http://schemas.microsoft.com/office/drawing/2014/main" id="{4F32189C-8BE8-AEC8-E0D0-838186A40C79}"/>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16276" t="16086" r="15991" b="16181"/>
          <a:stretch/>
        </p:blipFill>
        <p:spPr>
          <a:xfrm>
            <a:off x="7322950" y="2818736"/>
            <a:ext cx="1433594" cy="1441361"/>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2332-9EAD-5CB4-B0D3-836A3D25E145}"/>
              </a:ext>
            </a:extLst>
          </p:cNvPr>
          <p:cNvSpPr>
            <a:spLocks noGrp="1"/>
          </p:cNvSpPr>
          <p:nvPr>
            <p:ph type="title"/>
          </p:nvPr>
        </p:nvSpPr>
        <p:spPr>
          <a:xfrm>
            <a:off x="1974248" y="928754"/>
            <a:ext cx="4000346" cy="466088"/>
          </a:xfrm>
        </p:spPr>
        <p:txBody>
          <a:bodyPr/>
          <a:lstStyle/>
          <a:p>
            <a:r>
              <a:rPr lang="en-IN" sz="1100" dirty="0"/>
              <a:t>Images are super resolved from 0.5m to 1m</a:t>
            </a:r>
          </a:p>
        </p:txBody>
      </p:sp>
      <p:pic>
        <p:nvPicPr>
          <p:cNvPr id="6" name="Picture 5">
            <a:extLst>
              <a:ext uri="{FF2B5EF4-FFF2-40B4-BE49-F238E27FC236}">
                <a16:creationId xmlns:a16="http://schemas.microsoft.com/office/drawing/2014/main" id="{A3288E00-1AFD-ABDB-E8C5-BE6B33DFC4B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659" b="90607" l="4995" r="91640">
                        <a14:foregroundMark x1="10423" y1="7803" x2="15852" y2="9538"/>
                        <a14:foregroundMark x1="13464" y1="57659" x2="11835" y2="59827"/>
                        <a14:foregroundMark x1="7275" y1="58960" x2="5103" y2="58960"/>
                        <a14:foregroundMark x1="41477" y1="62861" x2="43540" y2="61272"/>
                        <a14:foregroundMark x1="36482" y1="60260" x2="41694" y2="59971"/>
                        <a14:foregroundMark x1="39522" y1="32370" x2="44083" y2="33237"/>
                        <a14:foregroundMark x1="41694" y1="32948" x2="41042" y2="31936"/>
                        <a14:foregroundMark x1="38545" y1="31503" x2="44517" y2="31936"/>
                        <a14:foregroundMark x1="10532" y1="30636" x2="18132" y2="33382"/>
                        <a14:foregroundMark x1="8795" y1="33671" x2="17915" y2="34971"/>
                        <a14:foregroundMark x1="12486" y1="86127" x2="16830" y2="88295"/>
                        <a14:foregroundMark x1="11835" y1="86127" x2="17590" y2="89017"/>
                        <a14:foregroundMark x1="18241" y1="83671" x2="10206" y2="86561"/>
                        <a14:foregroundMark x1="9229" y1="82803" x2="16938" y2="83815"/>
                        <a14:foregroundMark x1="37785" y1="85549" x2="38219" y2="86850"/>
                        <a14:foregroundMark x1="37242" y1="88584" x2="41694" y2="87717"/>
                        <a14:foregroundMark x1="43105" y1="82514" x2="47123" y2="88584"/>
                        <a14:foregroundMark x1="39414" y1="83671" x2="43865" y2="84393"/>
                        <a14:foregroundMark x1="34745" y1="84393" x2="34419" y2="90751"/>
                        <a14:foregroundMark x1="83062" y1="52023" x2="91640" y2="59104"/>
                        <a14:foregroundMark x1="9772" y1="9827" x2="17590" y2="9971"/>
                        <a14:backgroundMark x1="27904" y1="12861" x2="43322" y2="11561"/>
                        <a14:backgroundMark x1="43322" y1="11561" x2="33876" y2="10694"/>
                        <a14:backgroundMark x1="30836" y1="10260" x2="40934" y2="11705"/>
                        <a14:backgroundMark x1="40934" y1="11705" x2="51031" y2="10549"/>
                        <a14:backgroundMark x1="51031" y1="10549" x2="24864" y2="9393"/>
                        <a14:backgroundMark x1="24864" y1="9393" x2="57003" y2="11561"/>
                        <a14:backgroundMark x1="43214" y1="52312" x2="53203" y2="52312"/>
                        <a14:backgroundMark x1="26059" y1="50289" x2="36699" y2="50145"/>
                        <a14:backgroundMark x1="36699" y1="50145" x2="36699" y2="50145"/>
                        <a14:backgroundMark x1="20087" y1="50723" x2="35396" y2="51012"/>
                        <a14:backgroundMark x1="69381" y1="49133" x2="67318" y2="53324"/>
                        <a14:backgroundMark x1="64495" y1="49277" x2="69164" y2="49277"/>
                        <a14:backgroundMark x1="67644" y1="64017" x2="73073" y2="70087"/>
                        <a14:backgroundMark x1="32030" y1="71387" x2="47448" y2="72254"/>
                      </a14:backgroundRemoval>
                    </a14:imgEffect>
                  </a14:imgLayer>
                </a14:imgProps>
              </a:ext>
            </a:extLst>
          </a:blip>
          <a:stretch>
            <a:fillRect/>
          </a:stretch>
        </p:blipFill>
        <p:spPr>
          <a:xfrm>
            <a:off x="262326" y="657754"/>
            <a:ext cx="7713600" cy="4747417"/>
          </a:xfrm>
          <a:prstGeom prst="rect">
            <a:avLst/>
          </a:prstGeom>
        </p:spPr>
      </p:pic>
      <p:cxnSp>
        <p:nvCxnSpPr>
          <p:cNvPr id="8" name="Straight Arrow Connector 7">
            <a:extLst>
              <a:ext uri="{FF2B5EF4-FFF2-40B4-BE49-F238E27FC236}">
                <a16:creationId xmlns:a16="http://schemas.microsoft.com/office/drawing/2014/main" id="{E5BC49A6-449A-53AD-5454-E9722283DD5C}"/>
              </a:ext>
            </a:extLst>
          </p:cNvPr>
          <p:cNvCxnSpPr/>
          <p:nvPr/>
        </p:nvCxnSpPr>
        <p:spPr>
          <a:xfrm>
            <a:off x="1201119" y="1394847"/>
            <a:ext cx="0" cy="56568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Straight Arrow Connector 8">
            <a:extLst>
              <a:ext uri="{FF2B5EF4-FFF2-40B4-BE49-F238E27FC236}">
                <a16:creationId xmlns:a16="http://schemas.microsoft.com/office/drawing/2014/main" id="{922C917A-3D5E-3972-C504-43F2B70BDF4C}"/>
              </a:ext>
            </a:extLst>
          </p:cNvPr>
          <p:cNvCxnSpPr>
            <a:cxnSpLocks/>
          </p:cNvCxnSpPr>
          <p:nvPr/>
        </p:nvCxnSpPr>
        <p:spPr>
          <a:xfrm>
            <a:off x="1201119" y="2510726"/>
            <a:ext cx="0" cy="75166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8CDEE3FE-2AC1-27C7-634D-E5BF3E71D038}"/>
              </a:ext>
            </a:extLst>
          </p:cNvPr>
          <p:cNvCxnSpPr>
            <a:cxnSpLocks/>
          </p:cNvCxnSpPr>
          <p:nvPr/>
        </p:nvCxnSpPr>
        <p:spPr>
          <a:xfrm>
            <a:off x="1250198" y="3744133"/>
            <a:ext cx="0" cy="81107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5" name="Connector: Elbow 14">
            <a:extLst>
              <a:ext uri="{FF2B5EF4-FFF2-40B4-BE49-F238E27FC236}">
                <a16:creationId xmlns:a16="http://schemas.microsoft.com/office/drawing/2014/main" id="{0903A303-62FC-90E7-56FB-270AFEA0E580}"/>
              </a:ext>
            </a:extLst>
          </p:cNvPr>
          <p:cNvCxnSpPr>
            <a:cxnSpLocks/>
          </p:cNvCxnSpPr>
          <p:nvPr/>
        </p:nvCxnSpPr>
        <p:spPr>
          <a:xfrm>
            <a:off x="4119126" y="2262752"/>
            <a:ext cx="1703679" cy="1247612"/>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6" name="Connector: Elbow 15">
            <a:extLst>
              <a:ext uri="{FF2B5EF4-FFF2-40B4-BE49-F238E27FC236}">
                <a16:creationId xmlns:a16="http://schemas.microsoft.com/office/drawing/2014/main" id="{6698F0B9-953A-C16F-F658-8884647E8037}"/>
              </a:ext>
            </a:extLst>
          </p:cNvPr>
          <p:cNvCxnSpPr>
            <a:cxnSpLocks/>
          </p:cNvCxnSpPr>
          <p:nvPr/>
        </p:nvCxnSpPr>
        <p:spPr>
          <a:xfrm flipV="1">
            <a:off x="4045058" y="3510365"/>
            <a:ext cx="1785990" cy="1275647"/>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a:extLst>
              <a:ext uri="{FF2B5EF4-FFF2-40B4-BE49-F238E27FC236}">
                <a16:creationId xmlns:a16="http://schemas.microsoft.com/office/drawing/2014/main" id="{ED5649FE-4ADF-E4AD-1FC3-0AF61947FB14}"/>
              </a:ext>
            </a:extLst>
          </p:cNvPr>
          <p:cNvCxnSpPr>
            <a:cxnSpLocks/>
          </p:cNvCxnSpPr>
          <p:nvPr/>
        </p:nvCxnSpPr>
        <p:spPr>
          <a:xfrm>
            <a:off x="1759058" y="2262752"/>
            <a:ext cx="991891"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1" name="Straight Connector 20">
            <a:extLst>
              <a:ext uri="{FF2B5EF4-FFF2-40B4-BE49-F238E27FC236}">
                <a16:creationId xmlns:a16="http://schemas.microsoft.com/office/drawing/2014/main" id="{4AAF3847-D15B-2D65-4FF0-F7F8240A899B}"/>
              </a:ext>
            </a:extLst>
          </p:cNvPr>
          <p:cNvCxnSpPr>
            <a:cxnSpLocks/>
          </p:cNvCxnSpPr>
          <p:nvPr/>
        </p:nvCxnSpPr>
        <p:spPr>
          <a:xfrm>
            <a:off x="1821050" y="3510365"/>
            <a:ext cx="104613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2" name="Straight Connector 21">
            <a:extLst>
              <a:ext uri="{FF2B5EF4-FFF2-40B4-BE49-F238E27FC236}">
                <a16:creationId xmlns:a16="http://schemas.microsoft.com/office/drawing/2014/main" id="{B1679791-089E-94E0-F5FF-41743971D6A8}"/>
              </a:ext>
            </a:extLst>
          </p:cNvPr>
          <p:cNvCxnSpPr>
            <a:cxnSpLocks/>
          </p:cNvCxnSpPr>
          <p:nvPr/>
        </p:nvCxnSpPr>
        <p:spPr>
          <a:xfrm>
            <a:off x="1948911" y="4743774"/>
            <a:ext cx="80203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4" name="Straight Connector 23">
            <a:extLst>
              <a:ext uri="{FF2B5EF4-FFF2-40B4-BE49-F238E27FC236}">
                <a16:creationId xmlns:a16="http://schemas.microsoft.com/office/drawing/2014/main" id="{D7B9237E-F4F0-FD25-6F1C-47B8DBF1DBB5}"/>
              </a:ext>
            </a:extLst>
          </p:cNvPr>
          <p:cNvCxnSpPr>
            <a:cxnSpLocks/>
          </p:cNvCxnSpPr>
          <p:nvPr/>
        </p:nvCxnSpPr>
        <p:spPr>
          <a:xfrm>
            <a:off x="4119126" y="3510365"/>
            <a:ext cx="1607498" cy="0"/>
          </a:xfrm>
          <a:prstGeom prst="line">
            <a:avLst/>
          </a:prstGeom>
        </p:spPr>
        <p:style>
          <a:lnRef idx="2">
            <a:schemeClr val="accent4"/>
          </a:lnRef>
          <a:fillRef idx="0">
            <a:schemeClr val="accent4"/>
          </a:fillRef>
          <a:effectRef idx="1">
            <a:schemeClr val="accent4"/>
          </a:effectRef>
          <a:fontRef idx="minor">
            <a:schemeClr val="tx1"/>
          </a:fontRef>
        </p:style>
      </p:cxnSp>
      <p:sp>
        <p:nvSpPr>
          <p:cNvPr id="33" name="Title 1">
            <a:extLst>
              <a:ext uri="{FF2B5EF4-FFF2-40B4-BE49-F238E27FC236}">
                <a16:creationId xmlns:a16="http://schemas.microsoft.com/office/drawing/2014/main" id="{11EE9260-A1C7-64AF-96A1-72B66179F423}"/>
              </a:ext>
            </a:extLst>
          </p:cNvPr>
          <p:cNvSpPr txBox="1">
            <a:spLocks/>
          </p:cNvSpPr>
          <p:nvPr/>
        </p:nvSpPr>
        <p:spPr>
          <a:xfrm>
            <a:off x="606029" y="371404"/>
            <a:ext cx="7713600" cy="572700"/>
          </a:xfrm>
          <a:prstGeom prst="rect">
            <a:avLst/>
          </a:prstGeom>
          <a:noFill/>
          <a:ln w="9525" cap="flat" cmpd="sng">
            <a:no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228600"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9pPr>
          </a:lstStyle>
          <a:p>
            <a:r>
              <a:rPr lang="en-IN"/>
              <a:t>NAC data image flowchart</a:t>
            </a:r>
            <a:endParaRPr lang="en-IN" dirty="0"/>
          </a:p>
        </p:txBody>
      </p:sp>
    </p:spTree>
    <p:extLst>
      <p:ext uri="{BB962C8B-B14F-4D97-AF65-F5344CB8AC3E}">
        <p14:creationId xmlns:p14="http://schemas.microsoft.com/office/powerpoint/2010/main" val="7366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69AA-D870-C200-4ECB-5C9A4A532FFD}"/>
              </a:ext>
            </a:extLst>
          </p:cNvPr>
          <p:cNvSpPr>
            <a:spLocks noGrp="1"/>
          </p:cNvSpPr>
          <p:nvPr>
            <p:ph type="title"/>
          </p:nvPr>
        </p:nvSpPr>
        <p:spPr>
          <a:xfrm>
            <a:off x="457041" y="139832"/>
            <a:ext cx="7713600" cy="572700"/>
          </a:xfrm>
          <a:ln>
            <a:noFill/>
          </a:ln>
        </p:spPr>
        <p:txBody>
          <a:bodyPr/>
          <a:lstStyle/>
          <a:p>
            <a:r>
              <a:rPr lang="en-IN" dirty="0"/>
              <a:t>Flowchart of TMC data images</a:t>
            </a:r>
          </a:p>
        </p:txBody>
      </p:sp>
      <p:pic>
        <p:nvPicPr>
          <p:cNvPr id="8" name="Picture 7">
            <a:extLst>
              <a:ext uri="{FF2B5EF4-FFF2-40B4-BE49-F238E27FC236}">
                <a16:creationId xmlns:a16="http://schemas.microsoft.com/office/drawing/2014/main" id="{4162D10D-BE6E-EA31-1437-D4F45F04C1E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567" b="92074" l="5059" r="93765">
                        <a14:foregroundMark x1="9647" y1="8454" x2="17176" y2="6869"/>
                        <a14:foregroundMark x1="6118" y1="5416" x2="15294" y2="3567"/>
                        <a14:foregroundMark x1="11059" y1="22589" x2="18588" y2="23382"/>
                        <a14:foregroundMark x1="10118" y1="42668" x2="16000" y2="43725"/>
                        <a14:foregroundMark x1="40588" y1="43329" x2="49882" y2="42668"/>
                        <a14:foregroundMark x1="38000" y1="64729" x2="44000" y2="66050"/>
                        <a14:foregroundMark x1="10235" y1="63012" x2="16706" y2="62748"/>
                        <a14:foregroundMark x1="11529" y1="92074" x2="16235" y2="92074"/>
                        <a14:foregroundMark x1="39882" y1="90357" x2="44118" y2="87979"/>
                        <a14:foregroundMark x1="80235" y1="55350" x2="84235" y2="58388"/>
                        <a14:foregroundMark x1="86118" y1="58388" x2="93059" y2="58653"/>
                        <a14:foregroundMark x1="93059" y1="58653" x2="93765" y2="59181"/>
                        <a14:foregroundMark x1="5059" y1="41347" x2="6353" y2="42933"/>
                        <a14:backgroundMark x1="53529" y1="19551" x2="53529" y2="19551"/>
                        <a14:backgroundMark x1="58353" y1="26288" x2="66353" y2="26288"/>
                        <a14:backgroundMark x1="66353" y1="26288" x2="66588" y2="26024"/>
                      </a14:backgroundRemoval>
                    </a14:imgEffect>
                  </a14:imgLayer>
                </a14:imgProps>
              </a:ext>
            </a:extLst>
          </a:blip>
          <a:stretch>
            <a:fillRect/>
          </a:stretch>
        </p:blipFill>
        <p:spPr>
          <a:xfrm>
            <a:off x="670915" y="722735"/>
            <a:ext cx="7006594" cy="4280933"/>
          </a:xfrm>
          <a:prstGeom prst="rect">
            <a:avLst/>
          </a:prstGeom>
        </p:spPr>
      </p:pic>
      <p:cxnSp>
        <p:nvCxnSpPr>
          <p:cNvPr id="10" name="Straight Arrow Connector 9">
            <a:extLst>
              <a:ext uri="{FF2B5EF4-FFF2-40B4-BE49-F238E27FC236}">
                <a16:creationId xmlns:a16="http://schemas.microsoft.com/office/drawing/2014/main" id="{4A784767-3085-AF30-1CBC-B71725FC4942}"/>
              </a:ext>
            </a:extLst>
          </p:cNvPr>
          <p:cNvCxnSpPr/>
          <p:nvPr/>
        </p:nvCxnSpPr>
        <p:spPr>
          <a:xfrm>
            <a:off x="1618130" y="1295435"/>
            <a:ext cx="0" cy="17701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1" name="Straight Arrow Connector 10">
            <a:extLst>
              <a:ext uri="{FF2B5EF4-FFF2-40B4-BE49-F238E27FC236}">
                <a16:creationId xmlns:a16="http://schemas.microsoft.com/office/drawing/2014/main" id="{19CA709A-8BD4-5471-E1D9-B1970E58856B}"/>
              </a:ext>
            </a:extLst>
          </p:cNvPr>
          <p:cNvCxnSpPr>
            <a:cxnSpLocks/>
          </p:cNvCxnSpPr>
          <p:nvPr/>
        </p:nvCxnSpPr>
        <p:spPr>
          <a:xfrm>
            <a:off x="1550894" y="1918482"/>
            <a:ext cx="2241" cy="40113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C9E1BD52-F764-1C6F-5D15-060DEFB40606}"/>
              </a:ext>
            </a:extLst>
          </p:cNvPr>
          <p:cNvCxnSpPr>
            <a:cxnSpLocks/>
          </p:cNvCxnSpPr>
          <p:nvPr/>
        </p:nvCxnSpPr>
        <p:spPr>
          <a:xfrm>
            <a:off x="1618130" y="2763405"/>
            <a:ext cx="0" cy="39665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6" name="Straight Arrow Connector 15">
            <a:extLst>
              <a:ext uri="{FF2B5EF4-FFF2-40B4-BE49-F238E27FC236}">
                <a16:creationId xmlns:a16="http://schemas.microsoft.com/office/drawing/2014/main" id="{D0201074-496B-963D-E2E6-CB987B2A65A6}"/>
              </a:ext>
            </a:extLst>
          </p:cNvPr>
          <p:cNvCxnSpPr/>
          <p:nvPr/>
        </p:nvCxnSpPr>
        <p:spPr>
          <a:xfrm>
            <a:off x="1618130" y="3570194"/>
            <a:ext cx="0" cy="78665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C59194A5-3A27-0E28-9502-D4FD4B81E294}"/>
              </a:ext>
            </a:extLst>
          </p:cNvPr>
          <p:cNvCxnSpPr/>
          <p:nvPr/>
        </p:nvCxnSpPr>
        <p:spPr>
          <a:xfrm>
            <a:off x="2245659" y="2480982"/>
            <a:ext cx="705970"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9" name="Straight Connector 18">
            <a:extLst>
              <a:ext uri="{FF2B5EF4-FFF2-40B4-BE49-F238E27FC236}">
                <a16:creationId xmlns:a16="http://schemas.microsoft.com/office/drawing/2014/main" id="{7B2139F5-8E45-1B7F-CFAA-8DD1140B04ED}"/>
              </a:ext>
            </a:extLst>
          </p:cNvPr>
          <p:cNvCxnSpPr/>
          <p:nvPr/>
        </p:nvCxnSpPr>
        <p:spPr>
          <a:xfrm>
            <a:off x="2245659" y="3359523"/>
            <a:ext cx="705970"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0" name="Straight Connector 19">
            <a:extLst>
              <a:ext uri="{FF2B5EF4-FFF2-40B4-BE49-F238E27FC236}">
                <a16:creationId xmlns:a16="http://schemas.microsoft.com/office/drawing/2014/main" id="{081167BD-CA3D-AEF4-E868-53D33EAB78D2}"/>
              </a:ext>
            </a:extLst>
          </p:cNvPr>
          <p:cNvCxnSpPr/>
          <p:nvPr/>
        </p:nvCxnSpPr>
        <p:spPr>
          <a:xfrm>
            <a:off x="2310653" y="4482352"/>
            <a:ext cx="705970"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1" name="Straight Connector 20">
            <a:extLst>
              <a:ext uri="{FF2B5EF4-FFF2-40B4-BE49-F238E27FC236}">
                <a16:creationId xmlns:a16="http://schemas.microsoft.com/office/drawing/2014/main" id="{46D0E35B-F1BB-A24C-C58F-8F6B4DA45A61}"/>
              </a:ext>
            </a:extLst>
          </p:cNvPr>
          <p:cNvCxnSpPr>
            <a:cxnSpLocks/>
          </p:cNvCxnSpPr>
          <p:nvPr/>
        </p:nvCxnSpPr>
        <p:spPr>
          <a:xfrm flipV="1">
            <a:off x="4219014" y="3230774"/>
            <a:ext cx="1267385" cy="98611"/>
          </a:xfrm>
          <a:prstGeom prst="line">
            <a:avLst/>
          </a:prstGeom>
        </p:spPr>
        <p:style>
          <a:lnRef idx="2">
            <a:schemeClr val="accent4"/>
          </a:lnRef>
          <a:fillRef idx="0">
            <a:schemeClr val="accent4"/>
          </a:fillRef>
          <a:effectRef idx="1">
            <a:schemeClr val="accent4"/>
          </a:effectRef>
          <a:fontRef idx="minor">
            <a:schemeClr val="tx1"/>
          </a:fontRef>
        </p:style>
      </p:cxnSp>
      <p:cxnSp>
        <p:nvCxnSpPr>
          <p:cNvPr id="24" name="Connector: Elbow 23">
            <a:extLst>
              <a:ext uri="{FF2B5EF4-FFF2-40B4-BE49-F238E27FC236}">
                <a16:creationId xmlns:a16="http://schemas.microsoft.com/office/drawing/2014/main" id="{4F3462CE-87EF-2703-59A4-2523C9ED16A7}"/>
              </a:ext>
            </a:extLst>
          </p:cNvPr>
          <p:cNvCxnSpPr/>
          <p:nvPr/>
        </p:nvCxnSpPr>
        <p:spPr>
          <a:xfrm>
            <a:off x="4219015" y="2480982"/>
            <a:ext cx="1267385" cy="779930"/>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5" name="Connector: Elbow 24">
            <a:extLst>
              <a:ext uri="{FF2B5EF4-FFF2-40B4-BE49-F238E27FC236}">
                <a16:creationId xmlns:a16="http://schemas.microsoft.com/office/drawing/2014/main" id="{579C0439-C4C0-911E-5D80-E3EA245D4A18}"/>
              </a:ext>
            </a:extLst>
          </p:cNvPr>
          <p:cNvCxnSpPr>
            <a:cxnSpLocks/>
          </p:cNvCxnSpPr>
          <p:nvPr/>
        </p:nvCxnSpPr>
        <p:spPr>
          <a:xfrm flipV="1">
            <a:off x="4219015" y="3260912"/>
            <a:ext cx="1267385" cy="1159853"/>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sp>
        <p:nvSpPr>
          <p:cNvPr id="29" name="Title 1">
            <a:extLst>
              <a:ext uri="{FF2B5EF4-FFF2-40B4-BE49-F238E27FC236}">
                <a16:creationId xmlns:a16="http://schemas.microsoft.com/office/drawing/2014/main" id="{4DF7FC2F-16BD-D299-1F0F-410F213A77AF}"/>
              </a:ext>
            </a:extLst>
          </p:cNvPr>
          <p:cNvSpPr txBox="1">
            <a:spLocks/>
          </p:cNvSpPr>
          <p:nvPr/>
        </p:nvSpPr>
        <p:spPr>
          <a:xfrm>
            <a:off x="2310654" y="836838"/>
            <a:ext cx="3000934" cy="572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228600"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3600"/>
              <a:buFont typeface="Dosis"/>
              <a:buNone/>
              <a:defRPr sz="3600" b="1" i="0" u="none" strike="noStrike" cap="none">
                <a:solidFill>
                  <a:schemeClr val="lt1"/>
                </a:solidFill>
                <a:latin typeface="Poppins"/>
                <a:ea typeface="Poppins"/>
                <a:cs typeface="Poppins"/>
                <a:sym typeface="Poppins"/>
              </a:defRPr>
            </a:lvl9pPr>
          </a:lstStyle>
          <a:p>
            <a:r>
              <a:rPr lang="en-IN" sz="1800" dirty="0"/>
              <a:t>Super resolved from 5m to 1m</a:t>
            </a:r>
          </a:p>
        </p:txBody>
      </p:sp>
    </p:spTree>
    <p:extLst>
      <p:ext uri="{BB962C8B-B14F-4D97-AF65-F5344CB8AC3E}">
        <p14:creationId xmlns:p14="http://schemas.microsoft.com/office/powerpoint/2010/main" val="16348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CF50-E9B9-4524-48FC-DE23BDC21498}"/>
              </a:ext>
            </a:extLst>
          </p:cNvPr>
          <p:cNvSpPr>
            <a:spLocks noGrp="1"/>
          </p:cNvSpPr>
          <p:nvPr>
            <p:ph type="title"/>
          </p:nvPr>
        </p:nvSpPr>
        <p:spPr/>
        <p:txBody>
          <a:bodyPr/>
          <a:lstStyle/>
          <a:p>
            <a:r>
              <a:rPr lang="en-IN" dirty="0"/>
              <a:t>Slope masks of NAC images </a:t>
            </a:r>
          </a:p>
        </p:txBody>
      </p:sp>
      <p:pic>
        <p:nvPicPr>
          <p:cNvPr id="6" name="Picture 5">
            <a:extLst>
              <a:ext uri="{FF2B5EF4-FFF2-40B4-BE49-F238E27FC236}">
                <a16:creationId xmlns:a16="http://schemas.microsoft.com/office/drawing/2014/main" id="{92A0305B-262F-C0E0-B8CB-320A92BA4E49}"/>
              </a:ext>
            </a:extLst>
          </p:cNvPr>
          <p:cNvPicPr>
            <a:picLocks noChangeAspect="1"/>
          </p:cNvPicPr>
          <p:nvPr/>
        </p:nvPicPr>
        <p:blipFill rotWithShape="1">
          <a:blip r:embed="rId2"/>
          <a:srcRect r="-5332" b="20506"/>
          <a:stretch/>
        </p:blipFill>
        <p:spPr>
          <a:xfrm rot="16200000">
            <a:off x="4386708" y="-2425482"/>
            <a:ext cx="292619" cy="8833554"/>
          </a:xfrm>
          <a:prstGeom prst="rect">
            <a:avLst/>
          </a:prstGeom>
          <a:ln w="28575">
            <a:solidFill>
              <a:schemeClr val="bg1"/>
            </a:solidFill>
          </a:ln>
        </p:spPr>
      </p:pic>
      <p:pic>
        <p:nvPicPr>
          <p:cNvPr id="7" name="Picture 6">
            <a:extLst>
              <a:ext uri="{FF2B5EF4-FFF2-40B4-BE49-F238E27FC236}">
                <a16:creationId xmlns:a16="http://schemas.microsoft.com/office/drawing/2014/main" id="{022DA092-ED94-7504-C9B3-9C878679FEE9}"/>
              </a:ext>
            </a:extLst>
          </p:cNvPr>
          <p:cNvPicPr>
            <a:picLocks noChangeAspect="1"/>
          </p:cNvPicPr>
          <p:nvPr/>
        </p:nvPicPr>
        <p:blipFill rotWithShape="1">
          <a:blip r:embed="rId2"/>
          <a:srcRect t="64484" r="14474" b="24075"/>
          <a:stretch/>
        </p:blipFill>
        <p:spPr>
          <a:xfrm rot="16200000">
            <a:off x="4131225" y="276750"/>
            <a:ext cx="1242353" cy="6648201"/>
          </a:xfrm>
          <a:prstGeom prst="rect">
            <a:avLst/>
          </a:prstGeom>
          <a:noFill/>
          <a:ln w="28575">
            <a:solidFill>
              <a:schemeClr val="bg1"/>
            </a:solidFill>
          </a:ln>
        </p:spPr>
      </p:pic>
      <p:cxnSp>
        <p:nvCxnSpPr>
          <p:cNvPr id="9" name="Straight Connector 8">
            <a:extLst>
              <a:ext uri="{FF2B5EF4-FFF2-40B4-BE49-F238E27FC236}">
                <a16:creationId xmlns:a16="http://schemas.microsoft.com/office/drawing/2014/main" id="{4F61C909-3F05-F826-960E-49038C7BAFD0}"/>
              </a:ext>
            </a:extLst>
          </p:cNvPr>
          <p:cNvCxnSpPr/>
          <p:nvPr/>
        </p:nvCxnSpPr>
        <p:spPr>
          <a:xfrm flipH="1">
            <a:off x="1428301" y="1974457"/>
            <a:ext cx="1088322" cy="1005217"/>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Straight Connector 9">
            <a:extLst>
              <a:ext uri="{FF2B5EF4-FFF2-40B4-BE49-F238E27FC236}">
                <a16:creationId xmlns:a16="http://schemas.microsoft.com/office/drawing/2014/main" id="{D273A28E-C682-105F-4948-230419251381}"/>
              </a:ext>
            </a:extLst>
          </p:cNvPr>
          <p:cNvCxnSpPr>
            <a:cxnSpLocks/>
          </p:cNvCxnSpPr>
          <p:nvPr/>
        </p:nvCxnSpPr>
        <p:spPr>
          <a:xfrm>
            <a:off x="3172078" y="1859794"/>
            <a:ext cx="4839037" cy="1105071"/>
          </a:xfrm>
          <a:prstGeom prst="line">
            <a:avLst/>
          </a:prstGeom>
        </p:spPr>
        <p:style>
          <a:lnRef idx="2">
            <a:schemeClr val="accent4"/>
          </a:lnRef>
          <a:fillRef idx="0">
            <a:schemeClr val="accent4"/>
          </a:fillRef>
          <a:effectRef idx="1">
            <a:schemeClr val="accent4"/>
          </a:effectRef>
          <a:fontRef idx="minor">
            <a:schemeClr val="tx1"/>
          </a:fontRef>
        </p:style>
      </p:cxnSp>
      <p:sp>
        <p:nvSpPr>
          <p:cNvPr id="13" name="Rectangle 12">
            <a:extLst>
              <a:ext uri="{FF2B5EF4-FFF2-40B4-BE49-F238E27FC236}">
                <a16:creationId xmlns:a16="http://schemas.microsoft.com/office/drawing/2014/main" id="{EB34B384-498A-E505-07F9-3A74B1C185B0}"/>
              </a:ext>
            </a:extLst>
          </p:cNvPr>
          <p:cNvSpPr/>
          <p:nvPr/>
        </p:nvSpPr>
        <p:spPr>
          <a:xfrm>
            <a:off x="2638004" y="1859794"/>
            <a:ext cx="728283" cy="27781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229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A50A-9395-EF66-1C90-31850DEB4C11}"/>
              </a:ext>
            </a:extLst>
          </p:cNvPr>
          <p:cNvSpPr>
            <a:spLocks noGrp="1"/>
          </p:cNvSpPr>
          <p:nvPr>
            <p:ph type="title"/>
          </p:nvPr>
        </p:nvSpPr>
        <p:spPr/>
        <p:txBody>
          <a:bodyPr/>
          <a:lstStyle/>
          <a:p>
            <a:r>
              <a:rPr lang="en-IN" dirty="0"/>
              <a:t>Slope masks of TMC images</a:t>
            </a:r>
          </a:p>
        </p:txBody>
      </p:sp>
      <p:pic>
        <p:nvPicPr>
          <p:cNvPr id="4" name="Picture 3">
            <a:extLst>
              <a:ext uri="{FF2B5EF4-FFF2-40B4-BE49-F238E27FC236}">
                <a16:creationId xmlns:a16="http://schemas.microsoft.com/office/drawing/2014/main" id="{B673B389-9451-FD79-78AA-748A1FD86A6E}"/>
              </a:ext>
            </a:extLst>
          </p:cNvPr>
          <p:cNvPicPr>
            <a:picLocks noChangeAspect="1"/>
          </p:cNvPicPr>
          <p:nvPr/>
        </p:nvPicPr>
        <p:blipFill>
          <a:blip r:embed="rId2"/>
          <a:stretch>
            <a:fillRect/>
          </a:stretch>
        </p:blipFill>
        <p:spPr>
          <a:xfrm>
            <a:off x="2033208" y="1554808"/>
            <a:ext cx="4705350" cy="2600325"/>
          </a:xfrm>
          <a:prstGeom prst="rect">
            <a:avLst/>
          </a:prstGeom>
          <a:ln w="28575">
            <a:solidFill>
              <a:schemeClr val="bg1"/>
            </a:solidFill>
          </a:ln>
        </p:spPr>
      </p:pic>
    </p:spTree>
    <p:extLst>
      <p:ext uri="{BB962C8B-B14F-4D97-AF65-F5344CB8AC3E}">
        <p14:creationId xmlns:p14="http://schemas.microsoft.com/office/powerpoint/2010/main" val="3054912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3621-C8DB-D4D1-CB03-14A2461A2792}"/>
              </a:ext>
            </a:extLst>
          </p:cNvPr>
          <p:cNvSpPr>
            <a:spLocks noGrp="1"/>
          </p:cNvSpPr>
          <p:nvPr>
            <p:ph type="title"/>
          </p:nvPr>
        </p:nvSpPr>
        <p:spPr/>
        <p:txBody>
          <a:bodyPr/>
          <a:lstStyle/>
          <a:p>
            <a:r>
              <a:rPr lang="en-IN" dirty="0"/>
              <a:t>Shadow masks of NAC images</a:t>
            </a:r>
          </a:p>
        </p:txBody>
      </p:sp>
      <p:pic>
        <p:nvPicPr>
          <p:cNvPr id="4" name="Picture 3">
            <a:extLst>
              <a:ext uri="{FF2B5EF4-FFF2-40B4-BE49-F238E27FC236}">
                <a16:creationId xmlns:a16="http://schemas.microsoft.com/office/drawing/2014/main" id="{BF95AA70-1B8F-CB84-C432-98F474391AB9}"/>
              </a:ext>
            </a:extLst>
          </p:cNvPr>
          <p:cNvPicPr>
            <a:picLocks noChangeAspect="1"/>
          </p:cNvPicPr>
          <p:nvPr/>
        </p:nvPicPr>
        <p:blipFill rotWithShape="1">
          <a:blip r:embed="rId2"/>
          <a:srcRect r="-12259" b="42667"/>
          <a:stretch/>
        </p:blipFill>
        <p:spPr>
          <a:xfrm rot="16200000">
            <a:off x="4328861" y="-2809428"/>
            <a:ext cx="444544" cy="8806600"/>
          </a:xfrm>
          <a:prstGeom prst="rect">
            <a:avLst/>
          </a:prstGeom>
          <a:ln w="38100">
            <a:solidFill>
              <a:schemeClr val="bg1"/>
            </a:solidFill>
          </a:ln>
        </p:spPr>
      </p:pic>
      <p:pic>
        <p:nvPicPr>
          <p:cNvPr id="6" name="Picture 5">
            <a:extLst>
              <a:ext uri="{FF2B5EF4-FFF2-40B4-BE49-F238E27FC236}">
                <a16:creationId xmlns:a16="http://schemas.microsoft.com/office/drawing/2014/main" id="{7F4904BF-CE0A-4254-AA90-DD4BD0B4C4B5}"/>
              </a:ext>
            </a:extLst>
          </p:cNvPr>
          <p:cNvPicPr>
            <a:picLocks noChangeAspect="1"/>
          </p:cNvPicPr>
          <p:nvPr/>
        </p:nvPicPr>
        <p:blipFill rotWithShape="1">
          <a:blip r:embed="rId3"/>
          <a:srcRect l="47106" t="-229" r="11047" b="77089"/>
          <a:stretch/>
        </p:blipFill>
        <p:spPr>
          <a:xfrm rot="16200000" flipH="1">
            <a:off x="4216434" y="-814394"/>
            <a:ext cx="669397" cy="8283500"/>
          </a:xfrm>
          <a:prstGeom prst="rect">
            <a:avLst/>
          </a:prstGeom>
          <a:ln w="38100">
            <a:solidFill>
              <a:schemeClr val="bg1"/>
            </a:solidFill>
          </a:ln>
        </p:spPr>
      </p:pic>
      <p:cxnSp>
        <p:nvCxnSpPr>
          <p:cNvPr id="10" name="Straight Connector 9">
            <a:extLst>
              <a:ext uri="{FF2B5EF4-FFF2-40B4-BE49-F238E27FC236}">
                <a16:creationId xmlns:a16="http://schemas.microsoft.com/office/drawing/2014/main" id="{61A9DF41-BFA7-3C06-4950-A13A61BBBCDA}"/>
              </a:ext>
            </a:extLst>
          </p:cNvPr>
          <p:cNvCxnSpPr/>
          <p:nvPr/>
        </p:nvCxnSpPr>
        <p:spPr>
          <a:xfrm flipH="1">
            <a:off x="437322" y="1371599"/>
            <a:ext cx="2027582" cy="1583636"/>
          </a:xfrm>
          <a:prstGeom prst="line">
            <a:avLst/>
          </a:prstGeom>
        </p:spPr>
        <p:style>
          <a:lnRef idx="2">
            <a:schemeClr val="accent4"/>
          </a:lnRef>
          <a:fillRef idx="0">
            <a:schemeClr val="accent4"/>
          </a:fillRef>
          <a:effectRef idx="1">
            <a:schemeClr val="accent4"/>
          </a:effectRef>
          <a:fontRef idx="minor">
            <a:schemeClr val="tx1"/>
          </a:fontRef>
        </p:style>
      </p:cxnSp>
      <p:cxnSp>
        <p:nvCxnSpPr>
          <p:cNvPr id="11" name="Straight Connector 10">
            <a:extLst>
              <a:ext uri="{FF2B5EF4-FFF2-40B4-BE49-F238E27FC236}">
                <a16:creationId xmlns:a16="http://schemas.microsoft.com/office/drawing/2014/main" id="{8A09921F-6320-5137-9459-AAA71AFBC36A}"/>
              </a:ext>
            </a:extLst>
          </p:cNvPr>
          <p:cNvCxnSpPr>
            <a:cxnSpLocks/>
          </p:cNvCxnSpPr>
          <p:nvPr/>
        </p:nvCxnSpPr>
        <p:spPr>
          <a:xfrm>
            <a:off x="2994991" y="1371599"/>
            <a:ext cx="5711687" cy="1583636"/>
          </a:xfrm>
          <a:prstGeom prst="line">
            <a:avLst/>
          </a:prstGeom>
        </p:spPr>
        <p:style>
          <a:lnRef idx="2">
            <a:schemeClr val="accent4"/>
          </a:lnRef>
          <a:fillRef idx="0">
            <a:schemeClr val="accent4"/>
          </a:fillRef>
          <a:effectRef idx="1">
            <a:schemeClr val="accent4"/>
          </a:effectRef>
          <a:fontRef idx="minor">
            <a:schemeClr val="tx1"/>
          </a:fontRef>
        </p:style>
      </p:cxnSp>
      <p:sp>
        <p:nvSpPr>
          <p:cNvPr id="14" name="Rectangle 13">
            <a:extLst>
              <a:ext uri="{FF2B5EF4-FFF2-40B4-BE49-F238E27FC236}">
                <a16:creationId xmlns:a16="http://schemas.microsoft.com/office/drawing/2014/main" id="{447035EB-7AA4-0268-EB49-55DCF1F1ED80}"/>
              </a:ext>
            </a:extLst>
          </p:cNvPr>
          <p:cNvSpPr/>
          <p:nvPr/>
        </p:nvSpPr>
        <p:spPr>
          <a:xfrm>
            <a:off x="2464904" y="1371599"/>
            <a:ext cx="530087" cy="44454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480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A0E4-98BF-EEC0-C059-C27BB719B2C9}"/>
              </a:ext>
            </a:extLst>
          </p:cNvPr>
          <p:cNvSpPr>
            <a:spLocks noGrp="1"/>
          </p:cNvSpPr>
          <p:nvPr>
            <p:ph type="title"/>
          </p:nvPr>
        </p:nvSpPr>
        <p:spPr/>
        <p:txBody>
          <a:bodyPr/>
          <a:lstStyle/>
          <a:p>
            <a:r>
              <a:rPr lang="en-IN" dirty="0"/>
              <a:t>Shadow masks of TMC images</a:t>
            </a:r>
          </a:p>
        </p:txBody>
      </p:sp>
      <p:pic>
        <p:nvPicPr>
          <p:cNvPr id="4" name="Picture 3">
            <a:extLst>
              <a:ext uri="{FF2B5EF4-FFF2-40B4-BE49-F238E27FC236}">
                <a16:creationId xmlns:a16="http://schemas.microsoft.com/office/drawing/2014/main" id="{06B7A66A-C7FE-A646-0D5F-79894A7D62CE}"/>
              </a:ext>
            </a:extLst>
          </p:cNvPr>
          <p:cNvPicPr>
            <a:picLocks noChangeAspect="1"/>
          </p:cNvPicPr>
          <p:nvPr/>
        </p:nvPicPr>
        <p:blipFill>
          <a:blip r:embed="rId2"/>
          <a:stretch>
            <a:fillRect/>
          </a:stretch>
        </p:blipFill>
        <p:spPr>
          <a:xfrm>
            <a:off x="2089853" y="1635728"/>
            <a:ext cx="4705350" cy="26003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32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90F7-2CFC-2F5C-E81B-89C19CFA8137}"/>
              </a:ext>
            </a:extLst>
          </p:cNvPr>
          <p:cNvSpPr>
            <a:spLocks noGrp="1"/>
          </p:cNvSpPr>
          <p:nvPr>
            <p:ph type="title"/>
          </p:nvPr>
        </p:nvSpPr>
        <p:spPr/>
        <p:txBody>
          <a:bodyPr/>
          <a:lstStyle/>
          <a:p>
            <a:r>
              <a:rPr lang="en-IN" dirty="0"/>
              <a:t>Craters of NAC images</a:t>
            </a:r>
          </a:p>
        </p:txBody>
      </p:sp>
      <p:pic>
        <p:nvPicPr>
          <p:cNvPr id="4" name="Picture 3">
            <a:extLst>
              <a:ext uri="{FF2B5EF4-FFF2-40B4-BE49-F238E27FC236}">
                <a16:creationId xmlns:a16="http://schemas.microsoft.com/office/drawing/2014/main" id="{9A9FB757-C8BE-71AF-324A-CF335D539362}"/>
              </a:ext>
            </a:extLst>
          </p:cNvPr>
          <p:cNvPicPr>
            <a:picLocks noChangeAspect="1"/>
          </p:cNvPicPr>
          <p:nvPr/>
        </p:nvPicPr>
        <p:blipFill>
          <a:blip r:embed="rId2"/>
          <a:stretch>
            <a:fillRect/>
          </a:stretch>
        </p:blipFill>
        <p:spPr>
          <a:xfrm>
            <a:off x="318499" y="1618035"/>
            <a:ext cx="8507002" cy="1907429"/>
          </a:xfrm>
          <a:prstGeom prst="rect">
            <a:avLst/>
          </a:prstGeom>
        </p:spPr>
      </p:pic>
      <p:sp>
        <p:nvSpPr>
          <p:cNvPr id="5" name="TextBox 4">
            <a:extLst>
              <a:ext uri="{FF2B5EF4-FFF2-40B4-BE49-F238E27FC236}">
                <a16:creationId xmlns:a16="http://schemas.microsoft.com/office/drawing/2014/main" id="{A1BAE59C-B49D-07F7-DFED-00E52493453F}"/>
              </a:ext>
            </a:extLst>
          </p:cNvPr>
          <p:cNvSpPr txBox="1"/>
          <p:nvPr/>
        </p:nvSpPr>
        <p:spPr>
          <a:xfrm>
            <a:off x="585627" y="3893906"/>
            <a:ext cx="5671335" cy="523220"/>
          </a:xfrm>
          <a:prstGeom prst="rect">
            <a:avLst/>
          </a:prstGeom>
          <a:noFill/>
        </p:spPr>
        <p:txBody>
          <a:bodyPr wrap="square" rtlCol="0">
            <a:spAutoFit/>
          </a:bodyPr>
          <a:lstStyle/>
          <a:p>
            <a:r>
              <a:rPr lang="en-IN" dirty="0">
                <a:solidFill>
                  <a:schemeClr val="bg1"/>
                </a:solidFill>
              </a:rPr>
              <a:t>We have trained our own model for accurately identifying the craters present in the images dataset.</a:t>
            </a:r>
          </a:p>
        </p:txBody>
      </p:sp>
    </p:spTree>
    <p:extLst>
      <p:ext uri="{BB962C8B-B14F-4D97-AF65-F5344CB8AC3E}">
        <p14:creationId xmlns:p14="http://schemas.microsoft.com/office/powerpoint/2010/main" val="1928128286"/>
      </p:ext>
    </p:extLst>
  </p:cSld>
  <p:clrMapOvr>
    <a:masterClrMapping/>
  </p:clrMapOvr>
</p:sld>
</file>

<file path=ppt/theme/theme1.xml><?xml version="1.0" encoding="utf-8"?>
<a:theme xmlns:a="http://schemas.openxmlformats.org/drawingml/2006/main" name="Realistic Galaxy Consulting Toolkit Infographics by Slidesgo">
  <a:themeElements>
    <a:clrScheme name="Simple Light">
      <a:dk1>
        <a:srgbClr val="6204AF"/>
      </a:dk1>
      <a:lt1>
        <a:srgbClr val="FFFFFF"/>
      </a:lt1>
      <a:dk2>
        <a:srgbClr val="FF309A"/>
      </a:dk2>
      <a:lt2>
        <a:srgbClr val="2C256D"/>
      </a:lt2>
      <a:accent1>
        <a:srgbClr val="E80014"/>
      </a:accent1>
      <a:accent2>
        <a:srgbClr val="6CB8C7"/>
      </a:accent2>
      <a:accent3>
        <a:srgbClr val="1A0C4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A5809E4-4E19-464C-B81F-3FB8AEE79A27}">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343</Words>
  <Application>Microsoft Office PowerPoint</Application>
  <PresentationFormat>On-screen Show (16:9)</PresentationFormat>
  <Paragraphs>30</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Dosis</vt:lpstr>
      <vt:lpstr>Franklin Gothic</vt:lpstr>
      <vt:lpstr>Arial</vt:lpstr>
      <vt:lpstr>ADLaM Display</vt:lpstr>
      <vt:lpstr>Poppins</vt:lpstr>
      <vt:lpstr>Noto Sans Symbols</vt:lpstr>
      <vt:lpstr>Realistic Galaxy Consulting Toolkit Infographics by Slidesgo</vt:lpstr>
      <vt:lpstr>SIH1519-Generation of Hazard map at 1m grid spacing using 5m spatial resolution data for safely navigating a Lander to a safe landing site using Super resolution techniques </vt:lpstr>
      <vt:lpstr>Abstract</vt:lpstr>
      <vt:lpstr>Images are super resolved from 0.5m to 1m</vt:lpstr>
      <vt:lpstr>Flowchart of TMC data images</vt:lpstr>
      <vt:lpstr>Slope masks of NAC images </vt:lpstr>
      <vt:lpstr>Slope masks of TMC images</vt:lpstr>
      <vt:lpstr>Shadow masks of NAC images</vt:lpstr>
      <vt:lpstr>Shadow masks of TMC images</vt:lpstr>
      <vt:lpstr>Craters of NAC images</vt:lpstr>
      <vt:lpstr>Craters of TMC images</vt:lpstr>
      <vt:lpstr>Comparison of hazard maps</vt:lpstr>
      <vt:lpstr>User Interface</vt:lpstr>
      <vt:lpstr>Output from the UI</vt:lpstr>
      <vt:lpstr>Thank you for the amazing opportunity to widen our knowledge! As Vikram Sarabhai rightly said-” with adequate support, confrontation at the right time pays off”  We aim to continue to pursue and develop this model further.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SIH1519-Generation of Hazard map at 1m grid spacing using 5m spatial resolution data for safely navigating a Lander to a safe landing site using Super resolution techniques </dc:title>
  <cp:lastModifiedBy>Suchi Arora</cp:lastModifiedBy>
  <cp:revision>1</cp:revision>
  <dcterms:modified xsi:type="dcterms:W3CDTF">2023-12-20T11:59:34Z</dcterms:modified>
</cp:coreProperties>
</file>